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1" roundtripDataSignature="AMtx7mhE6Zx1sAcyS0PffLYuaI5wxFJn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44" Type="http://schemas.openxmlformats.org/officeDocument/2006/relationships/font" Target="fonts/HelveticaNeueLight-bold.fntdata"/><Relationship Id="rId43" Type="http://schemas.openxmlformats.org/officeDocument/2006/relationships/font" Target="fonts/HelveticaNeueLight-regular.fntdata"/><Relationship Id="rId46" Type="http://schemas.openxmlformats.org/officeDocument/2006/relationships/font" Target="fonts/HelveticaNeueLight-boldItalic.fntdata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Medium-boldItalic.fntdata"/><Relationship Id="rId33" Type="http://schemas.openxmlformats.org/officeDocument/2006/relationships/font" Target="fonts/Montserrat-italic.fntdata"/><Relationship Id="rId32" Type="http://schemas.openxmlformats.org/officeDocument/2006/relationships/font" Target="fonts/Montserrat-bold.fntdata"/><Relationship Id="rId35" Type="http://schemas.openxmlformats.org/officeDocument/2006/relationships/font" Target="fonts/MontserratMedium-regular.fntdata"/><Relationship Id="rId34" Type="http://schemas.openxmlformats.org/officeDocument/2006/relationships/font" Target="fonts/Montserrat-boldItalic.fntdata"/><Relationship Id="rId37" Type="http://schemas.openxmlformats.org/officeDocument/2006/relationships/font" Target="fonts/MontserratMedium-italic.fntdata"/><Relationship Id="rId36" Type="http://schemas.openxmlformats.org/officeDocument/2006/relationships/font" Target="fonts/MontserratMedium-bold.fntdata"/><Relationship Id="rId39" Type="http://schemas.openxmlformats.org/officeDocument/2006/relationships/font" Target="fonts/HelveticaNeue-regular.fntdata"/><Relationship Id="rId38" Type="http://schemas.openxmlformats.org/officeDocument/2006/relationships/font" Target="fonts/MontserratMedium-boldItalic.fntdata"/><Relationship Id="rId20" Type="http://schemas.openxmlformats.org/officeDocument/2006/relationships/slide" Target="slides/slide14.xml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29" Type="http://schemas.openxmlformats.org/officeDocument/2006/relationships/font" Target="fonts/RobotoMedium-italic.fntdata"/><Relationship Id="rId51" Type="http://customschemas.google.com/relationships/presentationmetadata" Target="metadata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0dea306c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a0dea306c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0dea306c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a0dea306c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0dea306c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a0dea306c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0ec2d11b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a0ec2d11b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dea306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dea306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ec2d11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ec2d11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dea306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0dea306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dea306c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0dea306c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0ec2d11b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a0ec2d11b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0dea306c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a0dea306c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6.jpg"/><Relationship Id="rId5" Type="http://schemas.openxmlformats.org/officeDocument/2006/relationships/image" Target="../media/image6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hyperlink" Target="https://dev.mysql.com/doc/refman/8.0/en/data-types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993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100">
                <a:latin typeface="Montserrat"/>
                <a:ea typeface="Montserrat"/>
                <a:cs typeface="Montserrat"/>
                <a:sym typeface="Montserrat"/>
              </a:rPr>
              <a:t>Creating a SQL database </a:t>
            </a:r>
            <a:endParaRPr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0dea306cb_0_3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ALTER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a0dea306cb_0_3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a0dea306cb_0_3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of the uses of this command is to modify the variable types of columns.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is: ALTER TABLE table_name as shown: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alter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modify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0dea306cb_0_4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ALTER COMMAND, MORE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a0dea306cb_0_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a0dea306cb_0_4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Another use of this command is to drop columns of a table: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alter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A15;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Another use of this command is to rename tables: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alter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rename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account_demo2;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0dea306cb_0_5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ALTER COMMAND, MORE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a0dea306cb_0_5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ga0dea306cb_0_5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use this command to rename a table column: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alter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rename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A1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dist_id;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 can use this command to add new columns to a table: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alter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accountDemo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balance </a:t>
            </a:r>
            <a:r>
              <a:rPr b="0" i="0" lang="en" sz="11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after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1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0ec2d11b1_0_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DELETE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a0ec2d11b1_0_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a0ec2d11b1_0_3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delete records in a table.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FROM db.table WHERE condition;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Creating database bank_demo.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Creating tables.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Populating data into tables.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Altering properties of a table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ALTER command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62525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DATABASE BANK_DEMO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command to create a database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[IF NOT EXISTS] database_name;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It’s always a good practice to add “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NOT exists” to the last sentence in order to prevent creation of a database which already exists.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USE database_name;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CREATE bank_demo IF NOT exists bank_demo;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dea306cb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SQL VARIABLE TYPES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dea306cb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dea306cb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main possible variable types (there are more) for a column are: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CHAR(size)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VARCHAR(max_size)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INT(size)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FLOAT()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DATE (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Format: YYYY-MM-DD)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DATETIME (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1F1F1"/>
                </a:highlight>
                <a:latin typeface="Verdana"/>
                <a:ea typeface="Verdana"/>
                <a:cs typeface="Verdana"/>
                <a:sym typeface="Verdana"/>
              </a:rPr>
              <a:t>Format: YYYY-MM-DD hh:mm:ss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MySQL Official documentation of variable types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ec2d11b1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TABLES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ec2d11b1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ec2d11b1_0_0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Tables can be created with: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TABLE table_name (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`col1_name` type UNIQUE NOT NULL / DEFAULT NULL,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`col2_name` type UNIQUE NOT NULL / DEFAULT NULL,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`col3_name` type UNIQUE NOT NULL / DEFAULT NULL,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`col4_name` type UNIQUE NOT NULL / DEFAULT NULL,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`col5_name` type UNIQUE NOT NULL / DEFAULT NULL,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add primary keys and foreign keys: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ALTER</a:t>
            </a:r>
            <a:r>
              <a:rPr b="0" i="0" lang="en" sz="1300" u="none" cap="none" strike="noStrike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en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b="0" i="0" lang="en" sz="1300" u="none" cap="none" strike="noStrike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table_name</a:t>
            </a:r>
            <a:endParaRPr b="0" i="0" sz="1300" u="none" cap="none" strike="noStrike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0" i="0" lang="en" sz="1300" u="none" cap="none" strike="noStrike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 PRIMARY </a:t>
            </a:r>
            <a:r>
              <a:rPr b="1" i="0" lang="en" sz="1300" u="none" cap="none" strike="noStrike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0" i="0" lang="en" sz="1300" u="none" cap="none" strike="noStrike">
                <a:solidFill>
                  <a:srgbClr val="333333"/>
                </a:solidFill>
                <a:highlight>
                  <a:srgbClr val="F8F8F8"/>
                </a:highlight>
                <a:latin typeface="Courier New"/>
                <a:ea typeface="Courier New"/>
                <a:cs typeface="Courier New"/>
                <a:sym typeface="Courier New"/>
              </a:rPr>
              <a:t>(column_list);</a:t>
            </a:r>
            <a:endParaRPr b="0" i="0" sz="1300" u="none" cap="none" strike="noStrike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14300" rtl="0" algn="l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 CONSTRAINT</a:t>
            </a:r>
            <a:r>
              <a:rPr b="0" i="0" lang="en" sz="1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column_id </a:t>
            </a:r>
            <a:r>
              <a:rPr b="1" i="0" lang="en" sz="1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FOREIGN KEY</a:t>
            </a:r>
            <a:r>
              <a:rPr b="0" i="0" lang="en" sz="1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(other_table_id) </a:t>
            </a:r>
            <a:r>
              <a:rPr b="1" i="0" lang="en" sz="1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REFERENCES</a:t>
            </a:r>
            <a:r>
              <a:rPr b="0" i="0" lang="en" sz="1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other_table(id);</a:t>
            </a:r>
            <a:endParaRPr b="0" i="0" sz="13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333333"/>
              </a:solidFill>
              <a:highlight>
                <a:srgbClr val="F8F8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dea306cb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TABLES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0dea306cb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dea306cb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 “distric_demo” can be recreated using: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exists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district_demo;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 (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UNIQUE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A2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char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A3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varchar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A4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A5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A6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A7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A8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A9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A10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A11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A12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A13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A14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A15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A16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7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7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PRIMARY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b="0" i="0" lang="en" sz="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(A1)  </a:t>
            </a:r>
            <a:r>
              <a:rPr b="0" i="1" lang="en" sz="7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constraint keyword is optional but its a good practice</a:t>
            </a:r>
            <a:endParaRPr b="0" i="0" sz="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0dea306cb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CREATING TABLES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0dea306cb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a0dea306cb_0_1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 “account_demo” can be recreated using: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" sz="12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create table (table with foreign key)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drop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exists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TABLE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 (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account_id 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UNIQUE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district_id 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frequency 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text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PRIMARY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(account_id),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CONSTRAINT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FOREIGN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(district_id)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REFERENCES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district_demo(A1)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0ec2d11b1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FILLING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TABLES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a0ec2d11b1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a0ec2d11b1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insert records in a table.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INSERT INTO db.table values(...., …., …., ….);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0dea306cb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INSERT COMMAND EXAMPLES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a0dea306cb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a0dea306cb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1" sz="900" u="none" cap="none" strike="noStrike">
              <a:solidFill>
                <a:srgbClr val="999988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-- populating tables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insert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district_demo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'Hl.m. Praha'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'Prague'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1204953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12541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29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43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167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85677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99107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'Benesov'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'central Bohemia'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88884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80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46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8507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67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85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132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2159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2674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'Beroun'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'central Bohemia'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75232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55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26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8980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95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111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2824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2813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'Kladno'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'central Bohemia'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149893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63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29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67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9753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64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05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109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5244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5892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insert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into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account_demo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'POPLATEK MESICNE'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950324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'POPLATEK MESICNE'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930226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'POPLATEK MESICNE'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970707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